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80625" cy="7559675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386" y="22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3303945-E449-480F-9B10-501B57AD3AAD}" type="slidenum">
              <a:t>‹#›</a:t>
            </a:fld>
            <a:endParaRPr lang="pl-PL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7795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871B4E9-6FE8-4B22-9A5B-64568B261CF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6761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pl-PL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17591AC-256C-424B-B6A7-87904589F51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988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9841BB-D260-4E8B-9CEE-B9C4EF3815A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730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A01125-4115-4B18-8E06-5E15660F610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80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785762-8D30-45B2-8E0E-EFECE98206E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798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313D70-F373-4231-A257-8B0D4DEBCF4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867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62E9F2-8E00-49D6-B30B-6E56D2928D5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48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03CF39-9C1B-4BF5-8E51-66A3747FF54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806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DE03E2-7707-43FB-B00E-172D152BCCB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175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169B0A-5965-4A39-8E67-BA557E097E1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280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A381AD-F94D-4D6A-8DCF-6BAA78F2535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61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9434AF-9F06-4AC7-81DD-BE4EC9FC778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817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l-PL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l-PL" sz="2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l-PL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36875BD-4AB8-40A8-8035-409FD8245BCA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pl-PL" sz="4400" b="0" i="0" u="none" strike="noStrike" kern="1200">
          <a:ln>
            <a:noFill/>
          </a:ln>
          <a:latin typeface="Arial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pl-PL" sz="3200" b="0" i="0" u="none" strike="noStrike" kern="1200">
          <a:ln>
            <a:noFill/>
          </a:ln>
          <a:latin typeface="Arial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40000" y="6122160"/>
            <a:ext cx="9071640" cy="125784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4000" b="1">
                <a:solidFill>
                  <a:srgbClr val="FFFFFF"/>
                </a:solidFill>
              </a:rPr>
              <a:t>NSZZ Policjantów woj. śląskiego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540000" y="900000"/>
            <a:ext cx="9071640" cy="489924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pl-PL" sz="72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FUNDUSZ</a:t>
            </a:r>
            <a:r>
              <a:rPr lang="pl-PL" sz="7200" b="1" dirty="0">
                <a:ln w="0">
                  <a:solidFill>
                    <a:srgbClr val="000000"/>
                  </a:solidFill>
                  <a:prstDash val="solid"/>
                </a:ln>
                <a:noFill/>
                <a:latin typeface="Arial" pitchFamily="34"/>
              </a:rPr>
              <a:t> </a:t>
            </a:r>
            <a:r>
              <a:rPr lang="pl-PL" sz="72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OCHRONY</a:t>
            </a:r>
            <a:r>
              <a:rPr lang="pl-PL" sz="7200" b="1" dirty="0">
                <a:ln w="0">
                  <a:solidFill>
                    <a:srgbClr val="000000"/>
                  </a:solidFill>
                  <a:prstDash val="solid"/>
                </a:ln>
                <a:noFill/>
                <a:latin typeface="Arial" pitchFamily="34"/>
              </a:rPr>
              <a:t> </a:t>
            </a:r>
            <a:r>
              <a:rPr lang="pl-PL" sz="72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POLICJANTÓW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4000" b="1">
                <a:solidFill>
                  <a:srgbClr val="FFFFFF"/>
                </a:solidFill>
              </a:rPr>
              <a:t>NSZZ Policjantów woj. śląskiego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503999" y="1814040"/>
            <a:ext cx="9071640" cy="489924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pl-PL" sz="3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Członek Funduszu zobowiązany jest do:</a:t>
            </a:r>
          </a:p>
          <a:p>
            <a:pPr marL="0" lvl="0" indent="0" algn="ctr">
              <a:buNone/>
            </a:pPr>
            <a:r>
              <a:rPr lang="pl-PL" sz="3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- zwrotu funduszowi zasądzonych na jego rzecz kosztów zastępstwa procesowego,</a:t>
            </a:r>
          </a:p>
          <a:p>
            <a:pPr marL="0" lvl="0" indent="0" algn="ctr">
              <a:buNone/>
            </a:pPr>
            <a:r>
              <a:rPr lang="pl-PL" sz="3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- dostarczania bieżącej dokumentacji dotyczącej przebiegu sprawy i udziału obrońcy w postępowaniu pod rygorem wstrzymania   finansowania</a:t>
            </a:r>
            <a:r>
              <a:rPr lang="pl-PL" dirty="0">
                <a:ln w="0">
                  <a:solidFill>
                    <a:srgbClr val="000000"/>
                  </a:solidFill>
                  <a:prstDash val="solid"/>
                </a:ln>
                <a:noFill/>
              </a:rPr>
              <a:t>.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4000" b="1">
                <a:solidFill>
                  <a:srgbClr val="FFFFFF"/>
                </a:solidFill>
              </a:rPr>
              <a:t>NSZZ Policjantów woj. śląskiego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503808" y="2407959"/>
            <a:ext cx="9071640" cy="3226524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pl-PL" sz="44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Składka miesięczna związana </a:t>
            </a:r>
            <a:r>
              <a:rPr lang="pl-PL" sz="4400" b="1" dirty="0" smtClean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 z </a:t>
            </a:r>
            <a:r>
              <a:rPr lang="pl-PL" sz="44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przynależnością do </a:t>
            </a:r>
            <a:r>
              <a:rPr lang="pl-PL" sz="4400" b="1" dirty="0" smtClean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Funduszu </a:t>
            </a:r>
            <a:r>
              <a:rPr lang="pl-PL" sz="44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Ochrony Policjantów </a:t>
            </a:r>
            <a:r>
              <a:rPr lang="pl-PL" sz="4400" b="1" dirty="0" smtClean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to </a:t>
            </a:r>
            <a:r>
              <a:rPr lang="pl-PL" sz="6600" b="1" u="sng" dirty="0" smtClean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10</a:t>
            </a:r>
            <a:r>
              <a:rPr lang="pl-PL" sz="6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 </a:t>
            </a:r>
            <a:r>
              <a:rPr lang="pl-PL" sz="6600" b="1" dirty="0" err="1" smtClean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zł</a:t>
            </a:r>
            <a:r>
              <a:rPr lang="pl-PL" sz="6600" b="1" dirty="0" err="1" smtClean="0">
                <a:ln w="0">
                  <a:solidFill>
                    <a:srgbClr val="000000"/>
                  </a:solidFill>
                  <a:prstDash val="solid"/>
                </a:ln>
                <a:noFill/>
              </a:rPr>
              <a:t>ł</a:t>
            </a:r>
            <a:endParaRPr lang="pl-PL" sz="6600" b="1" dirty="0">
              <a:ln w="0">
                <a:solidFill>
                  <a:srgbClr val="000000"/>
                </a:solidFill>
                <a:prstDash val="solid"/>
              </a:ln>
              <a:noFill/>
            </a:endParaRPr>
          </a:p>
          <a:p>
            <a:pPr marL="0" lvl="0" indent="0" algn="ctr">
              <a:buNone/>
            </a:pPr>
            <a:r>
              <a:rPr lang="pl-PL" sz="4400" b="1" dirty="0">
                <a:ln w="0">
                  <a:solidFill>
                    <a:srgbClr val="000000"/>
                  </a:solidFill>
                  <a:prstDash val="solid"/>
                </a:ln>
                <a:noFill/>
              </a:rPr>
              <a:t>miesięcznie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4000" b="1">
                <a:solidFill>
                  <a:srgbClr val="FFFFFF"/>
                </a:solidFill>
              </a:rPr>
              <a:t>NSZZ Policjantów woj. śląskiego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503999" y="1814040"/>
            <a:ext cx="9071640" cy="489924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pl-PL" sz="54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Dziękujemy za uwagę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140000" y="6300000"/>
            <a:ext cx="1599840" cy="95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4000" b="1">
                <a:solidFill>
                  <a:srgbClr val="FFFFFF"/>
                </a:solidFill>
              </a:rPr>
              <a:t>NSZZ Policjantów woj. śląskiego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503999" y="1703880"/>
            <a:ext cx="9071640" cy="5119559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Fundusz jest organizacją powołaną przez NSZZ Policjantów woj. śląskiego</a:t>
            </a:r>
            <a:b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</a:b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 w celu zapewnienia swoim członkom </a:t>
            </a:r>
            <a:b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</a:b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na warunkach określonych </a:t>
            </a:r>
            <a:b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</a:b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w Regulaminie środki na finansowanie kosztów zastępstwa procesowego</a:t>
            </a:r>
            <a:b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</a:b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 w prowadzonych przeciwko jego członkom postępowaniach karnych, o wykroczenia, cywilnych i administracyjnych wynikających</a:t>
            </a:r>
            <a:b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</a:b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 z pełnienia służby w </a:t>
            </a: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noFill/>
                <a:latin typeface="Arial" pitchFamily="34"/>
              </a:rPr>
              <a:t>Policji.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4000" b="1">
                <a:solidFill>
                  <a:srgbClr val="FFFFFF"/>
                </a:solidFill>
              </a:rPr>
              <a:t>NSZZ Policjantów woj. śląskiego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40000" y="1980000"/>
            <a:ext cx="9071640" cy="55461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l-PL" sz="2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l-PL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9pPr>
          </a:lstStyle>
          <a:p>
            <a:pPr lvl="0" algn="ctr">
              <a:buNone/>
            </a:pP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Fundusz Ochrony Prawnej zapewnienia swoim członkom ponadto:</a:t>
            </a:r>
          </a:p>
          <a:p>
            <a:pPr lvl="0" algn="ctr">
              <a:buNone/>
            </a:pPr>
            <a:r>
              <a:rPr lang="pl-PL" sz="28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- środki na finansowanie kosztów  zastępstwa procesowego w charakterze oskarżyciela posiłkowego członkom, którzy w czasie wykonywania czynności służbowych zostali pokrzywdzeni w wyniku czynnej napaści, naruszenia nietykalności cielesnej lub pomówienia</a:t>
            </a:r>
          </a:p>
          <a:p>
            <a:pPr lvl="0" algn="ctr">
              <a:buNone/>
            </a:pPr>
            <a:r>
              <a:rPr lang="pl-PL" sz="28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- udział obrońcy lub pełnomocnika FOP</a:t>
            </a:r>
            <a:br>
              <a:rPr lang="pl-PL" sz="28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</a:br>
            <a:r>
              <a:rPr lang="pl-PL" sz="28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 w postępowaniach dyscyplinarnych wynikających ze stosunku służby</a:t>
            </a:r>
          </a:p>
          <a:p>
            <a:pPr lvl="0" algn="ctr"/>
            <a:endParaRPr lang="pl-PL" b="1" dirty="0">
              <a:ln w="0">
                <a:solidFill>
                  <a:srgbClr val="000000"/>
                </a:solidFill>
                <a:prstDash val="solid"/>
              </a:ln>
              <a:noFill/>
              <a:latin typeface="Arial" pitchFamily="34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4000" b="1">
                <a:solidFill>
                  <a:srgbClr val="FFFFFF"/>
                </a:solidFill>
              </a:rPr>
              <a:t>NSZZ Policjantów woj. śląskiego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808" y="1403573"/>
            <a:ext cx="9071640" cy="56106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l-PL" sz="2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l-PL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9pPr>
          </a:lstStyle>
          <a:p>
            <a:pPr lvl="0" algn="l">
              <a:buNone/>
            </a:pP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noFill/>
                <a:latin typeface="Arial" pitchFamily="34"/>
              </a:rPr>
              <a:t>- </a:t>
            </a: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udzielanie pomocy prawnej na podstawie art. 10 Ustawy z dnia 24 maja 2013 </a:t>
            </a:r>
            <a:r>
              <a:rPr lang="pl-PL" b="1" dirty="0" smtClean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roku o środkach </a:t>
            </a: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przymusu bezpośredniego</a:t>
            </a:r>
            <a:b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</a:b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i broni palnej w przypadkach niezapewnienia takiej pomocy przez </a:t>
            </a:r>
            <a:r>
              <a:rPr lang="pl-PL" b="1" dirty="0" smtClean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właściwego przełożonego </a:t>
            </a: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lub osobę pełniącą służbę dyżurną</a:t>
            </a:r>
          </a:p>
          <a:p>
            <a:pPr marL="408240" lvl="0" indent="-228600" algn="l">
              <a:buNone/>
            </a:pP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- świadczenie pomocy prawnej rodzinie członka FOP w przypadku śmierci funkcjonariusza pozostającej w związku</a:t>
            </a:r>
            <a:b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</a:b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z pełnieniem służby – nie dłużej jednak niż do 12 miesięcy od daty zgonu  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4000" b="1">
                <a:solidFill>
                  <a:srgbClr val="FFFFFF"/>
                </a:solidFill>
              </a:rPr>
              <a:t>NSZZ Policjantów woj. śląskiego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l-PL" sz="2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l-PL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9pPr>
          </a:lstStyle>
          <a:p>
            <a:pPr marL="108000" lvl="0" indent="0" algn="ctr">
              <a:buNone/>
            </a:pPr>
            <a:endParaRPr lang="pl-PL" b="1" dirty="0">
              <a:ln w="0">
                <a:solidFill>
                  <a:srgbClr val="000000"/>
                </a:solidFill>
                <a:prstDash val="solid"/>
              </a:ln>
              <a:solidFill>
                <a:schemeClr val="accent1"/>
              </a:solidFill>
              <a:latin typeface="Arial" pitchFamily="34"/>
            </a:endParaRPr>
          </a:p>
          <a:p>
            <a:pPr lvl="0" algn="ctr"/>
            <a:r>
              <a:rPr lang="pl-PL" sz="3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Fundusz Ochrony Prawnej  Usługa  zapewnia także doraźną, całodobową pomocą prawną – </a:t>
            </a:r>
            <a:r>
              <a:rPr lang="pl-PL" sz="3600" b="1" dirty="0" err="1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assistance</a:t>
            </a:r>
            <a:r>
              <a:rPr lang="pl-PL" sz="3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 -  świadczoną przez kancelarię adwokacką członkowi FOP</a:t>
            </a:r>
            <a:br>
              <a:rPr lang="pl-PL" sz="3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</a:br>
            <a:r>
              <a:rPr lang="pl-PL" sz="3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 w przypadku jego procesowego zatrzymania przez organ uprawniony.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4000" b="1">
                <a:solidFill>
                  <a:srgbClr val="FFFFFF"/>
                </a:solidFill>
              </a:rPr>
              <a:t>NSZZ Policjantów woj. śląskiego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503999" y="2388788"/>
            <a:ext cx="9071640" cy="3749744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pl-PL" sz="3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W roku 2020 z zasobów Funduszu Ochrony Prawnej przeznaczono na ochronę prawną policjantów w różnych postępowaniach sumę</a:t>
            </a:r>
          </a:p>
          <a:p>
            <a:pPr marL="0" lvl="0" indent="0" algn="ctr">
              <a:buNone/>
            </a:pPr>
            <a:r>
              <a:rPr lang="pl-PL" sz="8800" b="1" u="sng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606.720 zł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4000" b="1">
                <a:solidFill>
                  <a:srgbClr val="FFFFFF"/>
                </a:solidFill>
              </a:rPr>
              <a:t>NSZZ Policjantów woj. śląskiego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503999" y="1730880"/>
            <a:ext cx="9071640" cy="506556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Najwyższy poniesiony wydatek obrony </a:t>
            </a:r>
            <a:b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</a:b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w jednym postępowaniu – postępowanie dotyczyło trzech policjantów – to kwota</a:t>
            </a:r>
          </a:p>
          <a:p>
            <a:pPr marL="0" lvl="0" indent="0" algn="ctr">
              <a:buNone/>
            </a:pPr>
            <a:r>
              <a:rPr lang="pl-PL" sz="6600" b="1" u="sng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141.024.14</a:t>
            </a:r>
            <a:r>
              <a:rPr lang="pl-PL" sz="6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 zł</a:t>
            </a:r>
          </a:p>
          <a:p>
            <a:pPr marL="0" lvl="0" indent="0" algn="ctr">
              <a:buNone/>
            </a:pP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Wyrokiem Sądu uniewinniającego ich od postawionych zarzutów zasądzono im zwrot poniesionych kosztów w wysokości po</a:t>
            </a:r>
          </a:p>
          <a:p>
            <a:pPr marL="0" lvl="0" indent="0" algn="ctr">
              <a:buNone/>
            </a:pPr>
            <a:r>
              <a:rPr lang="pl-PL" sz="6600" b="1" u="sng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3.780</a:t>
            </a:r>
            <a:r>
              <a:rPr lang="pl-PL" sz="6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 zł</a:t>
            </a:r>
          </a:p>
          <a:p>
            <a:pPr marL="0" lvl="0" indent="0" algn="ctr">
              <a:buNone/>
            </a:pPr>
            <a:endParaRPr lang="pl-PL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4000" b="1">
                <a:solidFill>
                  <a:srgbClr val="FFFFFF"/>
                </a:solidFill>
              </a:rPr>
              <a:t>NSZZ Policjantów woj. śląskiego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503999" y="1639865"/>
            <a:ext cx="9071640" cy="524759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W chwili obecnej za podjęcie się sprawy</a:t>
            </a:r>
            <a:b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</a:b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w postępowaniu przygotowawczym adwokaci żądają kwoty</a:t>
            </a:r>
          </a:p>
          <a:p>
            <a:pPr marL="0" lvl="0" indent="0" algn="ctr">
              <a:buNone/>
            </a:pPr>
            <a:r>
              <a:rPr lang="pl-PL" sz="8000" b="1" u="sng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6.150</a:t>
            </a:r>
            <a:r>
              <a:rPr lang="pl-PL" sz="80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 zł</a:t>
            </a:r>
          </a:p>
          <a:p>
            <a:pPr marL="0" lvl="0" indent="0" algn="ctr">
              <a:buNone/>
            </a:pPr>
            <a:r>
              <a:rPr lang="pl-PL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Co stanowi równowartość składek do Funduszu Ochrony Prawnej za okres ponad</a:t>
            </a:r>
          </a:p>
          <a:p>
            <a:pPr marL="0" lvl="0" indent="0" algn="ctr">
              <a:buNone/>
            </a:pPr>
            <a:r>
              <a:rPr lang="pl-PL" sz="6600" b="1" u="sng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51</a:t>
            </a:r>
            <a:r>
              <a:rPr lang="pl-PL" sz="6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 lat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sz="4000" b="1">
                <a:solidFill>
                  <a:srgbClr val="FFFFFF"/>
                </a:solidFill>
              </a:rPr>
              <a:t>NSZZ Policjantów woj. śląskiego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503999" y="1620000"/>
            <a:ext cx="9071640" cy="544212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pl-PL" sz="2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</a:rPr>
              <a:t>Zakresem pomocy objęte są postępowania karne przed Sądami z wyłączeniem:</a:t>
            </a:r>
          </a:p>
          <a:p>
            <a:pPr marL="408240" lvl="0" indent="-228600" algn="just">
              <a:buNone/>
            </a:pPr>
            <a:r>
              <a:rPr lang="pl-PL" sz="2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Cambria" pitchFamily="18"/>
              </a:rPr>
              <a:t>- </a:t>
            </a:r>
            <a:r>
              <a:rPr lang="pl-PL" sz="2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nie pozostających w związku z pełnieniem służby</a:t>
            </a:r>
            <a:br>
              <a:rPr lang="pl-PL" sz="2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</a:br>
            <a:r>
              <a:rPr lang="pl-PL" sz="2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w Policji</a:t>
            </a:r>
          </a:p>
          <a:p>
            <a:pPr marL="408240" lvl="0" indent="-228600" algn="just">
              <a:buNone/>
            </a:pPr>
            <a:r>
              <a:rPr lang="pl-PL" sz="2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- związanych z popełnieniem przestępstwa, wykroczenia lub przewinienia dyscyplinarnego w celu osiągnięcia korzyści majątkowej lub w stanie po użyciu alkoholu lub podobnie działającego środka</a:t>
            </a:r>
          </a:p>
          <a:p>
            <a:pPr marL="0" lvl="0" indent="0" algn="just">
              <a:buNone/>
            </a:pPr>
            <a:r>
              <a:rPr lang="pl-PL" sz="2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- w których członek FOP działaniem swoim,</a:t>
            </a:r>
            <a:br>
              <a:rPr lang="pl-PL" sz="2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</a:br>
            <a:r>
              <a:rPr lang="pl-PL" sz="2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   z naruszeniem zasad etyki występował przeciwko  innemu funkcjonariuszowi Policji</a:t>
            </a:r>
          </a:p>
          <a:p>
            <a:pPr marL="408240" lvl="0" indent="-228600" algn="just">
              <a:buNone/>
            </a:pPr>
            <a:r>
              <a:rPr lang="pl-PL" sz="2600" b="1" dirty="0">
                <a:ln w="0">
                  <a:solidFill>
                    <a:srgbClr val="000000"/>
                  </a:solidFill>
                  <a:prstDash val="solid"/>
                </a:ln>
                <a:solidFill>
                  <a:schemeClr val="accent1"/>
                </a:solidFill>
                <a:latin typeface="Arial" pitchFamily="34"/>
              </a:rPr>
              <a:t>- w których postępowanie przeciwko funkcjonarius</a:t>
            </a:r>
            <a:r>
              <a:rPr lang="pl-PL" sz="2600" b="1" dirty="0">
                <a:ln w="0">
                  <a:solidFill>
                    <a:srgbClr val="000000"/>
                  </a:solidFill>
                  <a:prstDash val="solid"/>
                </a:ln>
                <a:noFill/>
                <a:latin typeface="Arial" pitchFamily="34"/>
              </a:rPr>
              <a:t>zowi wszczęto przed uzyskaniem przynależności do FOP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omyślni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3299</TotalTime>
  <Words>257</Words>
  <Application>Microsoft Office PowerPoint</Application>
  <PresentationFormat>Niestandardowy</PresentationFormat>
  <Paragraphs>42</Paragraphs>
  <Slides>12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Domyślnie</vt:lpstr>
      <vt:lpstr>NSZZ Policjantów woj. śląskiego</vt:lpstr>
      <vt:lpstr>NSZZ Policjantów woj. śląskiego</vt:lpstr>
      <vt:lpstr>NSZZ Policjantów woj. śląskiego</vt:lpstr>
      <vt:lpstr>NSZZ Policjantów woj. śląskiego</vt:lpstr>
      <vt:lpstr>NSZZ Policjantów woj. śląskiego</vt:lpstr>
      <vt:lpstr>NSZZ Policjantów woj. śląskiego</vt:lpstr>
      <vt:lpstr>NSZZ Policjantów woj. śląskiego</vt:lpstr>
      <vt:lpstr>NSZZ Policjantów woj. śląskiego</vt:lpstr>
      <vt:lpstr>NSZZ Policjantów woj. śląskiego</vt:lpstr>
      <vt:lpstr>NSZZ Policjantów woj. śląskiego</vt:lpstr>
      <vt:lpstr>NSZZ Policjantów woj. śląskiego</vt:lpstr>
      <vt:lpstr>NSZZ Policjantów woj. śląskiego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NSZZ Policjantów woj. śląskiego</dc:title>
  <dc:creator>Jurek</dc:creator>
  <cp:lastModifiedBy>Użytkownik systemu Windows</cp:lastModifiedBy>
  <cp:revision>12</cp:revision>
  <dcterms:created xsi:type="dcterms:W3CDTF">2013-09-15T10:10:26Z</dcterms:created>
  <dcterms:modified xsi:type="dcterms:W3CDTF">2021-07-12T11:19:09Z</dcterms:modified>
</cp:coreProperties>
</file>